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8"/>
  </p:notesMasterIdLst>
  <p:sldIdLst>
    <p:sldId id="884" r:id="rId3"/>
    <p:sldId id="885" r:id="rId4"/>
    <p:sldId id="888" r:id="rId5"/>
    <p:sldId id="905" r:id="rId6"/>
    <p:sldId id="886" r:id="rId7"/>
    <p:sldId id="896" r:id="rId8"/>
    <p:sldId id="897" r:id="rId9"/>
    <p:sldId id="898" r:id="rId10"/>
    <p:sldId id="899" r:id="rId11"/>
    <p:sldId id="889" r:id="rId12"/>
    <p:sldId id="892" r:id="rId13"/>
    <p:sldId id="904" r:id="rId14"/>
    <p:sldId id="900" r:id="rId15"/>
    <p:sldId id="902" r:id="rId16"/>
    <p:sldId id="903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35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09C466-114A-47DC-B7A6-56044E938947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5BBC52-3836-4F9E-848A-412ADBA10D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195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BBC52-3836-4F9E-848A-412ADBA10DA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5855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5BBC52-3836-4F9E-848A-412ADBA10DA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700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DCF587-B87C-BA85-D317-92DD9FDCFF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0A9ED0-D055-1063-1721-A620C77E0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41F0B7-F12A-530F-341C-1C2EC10CB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365159-0C73-3E75-715F-F573B0AC5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72FC63-947C-EBBA-BDBB-F5FBEA392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5294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DD25EC-35AA-6168-98FE-D3605D857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40623CA-717F-2AB2-C703-4F24DC237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2CC598-2E27-D199-D862-6C4FF1307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735012-64BC-2664-6ECB-84ACB384C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65DD71-9FA0-56C8-48E4-28BA142F9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568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2510BA-D024-D5CE-DDBC-7B6422DB2F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4B0B0C8-66A8-A78B-AD52-96A6AC864C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C819A1-0C38-ABE9-4DAD-E725A6CC0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BAEA71-DC64-203A-8318-F96FF83E5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92463E-B06C-AEC2-2196-58CE72B42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2292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D98E04-9B1B-8A33-1BB5-6F9CD162D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E27D0DF-81F5-4ADA-CF17-2714C96245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C355CD6-F6CD-38DC-836A-2DB82AA67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2022/11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1B0D7E-C140-DB21-8DEA-B4F5F3FD6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38CC5B-B23C-7A6F-9EBD-BA4456B9B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2BB6F-A83A-4C95-B30E-4BA0ECE4D4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09468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051663-EA75-55CF-92D6-9EFD9815A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920" y="116632"/>
            <a:ext cx="10515600" cy="759619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8AC6CA-A063-DFA6-F9E2-14DADABDB9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63352" y="1196752"/>
            <a:ext cx="11744200" cy="5040559"/>
          </a:xfrm>
        </p:spPr>
        <p:txBody>
          <a:bodyPr/>
          <a:lstStyle>
            <a:lvl1pPr marL="228600" indent="-228600">
              <a:buClr>
                <a:schemeClr val="accent2"/>
              </a:buClr>
              <a:buFont typeface="Wingdings" panose="05000000000000000000" pitchFamily="2" charset="2"/>
              <a:buChar char="u"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Clr>
                <a:schemeClr val="accent2"/>
              </a:buClr>
              <a:buFont typeface="Wingdings" panose="05000000000000000000" pitchFamily="2" charset="2"/>
              <a:buChar char="u"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Clr>
                <a:schemeClr val="accent2"/>
              </a:buClr>
              <a:buFont typeface="Arial" panose="020B0604020202020204" pitchFamily="34" charset="0"/>
              <a:buChar char="•"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</a:lstStyle>
          <a:p>
            <a:pPr lvl="0"/>
            <a:r>
              <a:rPr lang="zh-CN" altLang="en-US" dirty="0"/>
              <a:t> 单击此处编辑母版文本样式</a:t>
            </a:r>
          </a:p>
          <a:p>
            <a:pPr lvl="1"/>
            <a:r>
              <a:rPr lang="zh-CN" altLang="en-US" dirty="0"/>
              <a:t> 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602E5B-1EA1-B6DB-193D-4AE2B51D40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3352" y="6356350"/>
            <a:ext cx="2743200" cy="365125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 altLang="zh-CN"/>
              <a:t>2022/11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AF7885-0AA6-02B7-6867-0D9571C31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400"/>
            </a:lvl1pPr>
          </a:lstStyle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7D00E5-92D8-81BA-8C7B-94E66A8D0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64352" y="6356350"/>
            <a:ext cx="2743200" cy="365125"/>
          </a:xfrm>
        </p:spPr>
        <p:txBody>
          <a:bodyPr/>
          <a:lstStyle>
            <a:lvl1pPr>
              <a:defRPr sz="1400"/>
            </a:lvl1pPr>
          </a:lstStyle>
          <a:p>
            <a:fld id="{FCF2BB6F-A83A-4C95-B30E-4BA0ECE4D46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1027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EE99A7-B20B-7FE3-F237-7A69B9A2C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A88CE7-5A17-4EDC-F22A-3D8FF7A37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8BFCF4-5E1F-8E2F-0048-09EAA5E7C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2022/11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377756-55FD-E027-B456-32A3E844F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C9A6A9-192A-B09E-84D0-8FA2EAAD9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2BB6F-A83A-4C95-B30E-4BA0ECE4D4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38347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514FB5-D454-80D5-9687-23428CD5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C10D36-16C0-8DFA-6A74-2169E72CE4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B6CC14D-63F7-77EE-AD19-8DE8974F3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743C9C-25E3-6DB4-7695-3F5775A21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2022/11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DD9C151-C75B-9565-52B7-F3395A458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211C8C7-7BBD-4613-58C4-68961D5E2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2BB6F-A83A-4C95-B30E-4BA0ECE4D4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10194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3DE9D0-A5D4-7C34-C73C-6670853B6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254716-EB35-D7C5-E0EB-5C40E3720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BF4FD70-AEBA-B2FB-6F4F-F46A90FD46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E65F85A-36B5-8A6D-41AB-6F92801976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B0CC6E9-44C4-9D93-8AB7-4E199FCE99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8F74EE7-FEF2-1F31-29AA-3AC8007CD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2022/11</a:t>
            </a:r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2117BE1-30A1-3C41-D651-AF98DDA14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E76877A-D576-006F-D1CB-8E70B7F9A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2BB6F-A83A-4C95-B30E-4BA0ECE4D4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2757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83B93C-D69E-09D8-C41D-7DCC1FB77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377B9E6-18BC-70D3-A64F-76E924C29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2022/11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1C77E56-D88B-1206-F225-8D3FD5AC5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9498498-893C-D8DF-B814-C12D66CAB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2BB6F-A83A-4C95-B30E-4BA0ECE4D4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146005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7F14C16-7B13-175F-FA3B-CD038595A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2022/11</a:t>
            </a:r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60C817B-7FC3-EA8F-7A10-CAC737F5B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A6B19D8-702E-2AD4-B546-926D8CFA8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2BB6F-A83A-4C95-B30E-4BA0ECE4D4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2022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2CA96C-B1A2-CF56-C6F4-FF5F0E882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68563D-9A7F-3855-ACA1-FB6707ECA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D0E7AA3-33F1-CC9B-4FD4-20CC348020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953EC3D-9414-81B4-C1DE-616D1B0F3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2022/11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1C1C8B-B1E7-9DF6-CE80-D4CC27328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E9DEBC-1509-693E-EFAE-43DBFB4DD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2BB6F-A83A-4C95-B30E-4BA0ECE4D4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83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783467-C344-1245-CBC4-4BF71BD30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4F3E57-05E5-ACA5-A0F9-5538EDD13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08124F-EAC5-B1EC-D5AA-2F462681B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295121-B423-1C5E-6B03-68BFAE9E8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B85D8C-F3A2-A3F2-582F-819F48203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0350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DC721D-8730-5FEC-D129-CD5E4792B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B2CC3BB-E245-FA7D-1066-4AE3511502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58540D-1054-9D82-EF80-F8DC1C794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D982FE5-4E2D-7DC9-7853-FE7C560C3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2022/11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8E41EA-7E68-9B4E-939F-B751F5DD5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1089AF-2AEB-A2B3-B1B7-0D54A5F48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2BB6F-A83A-4C95-B30E-4BA0ECE4D4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6825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0A32DE-1FFF-43B3-F4E9-A5DEFAF93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4E291A-DB25-7BAB-C875-33621E0B79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E124F6-E470-E66B-B4DA-F8CF56A70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2022/11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6C8CD3-602F-BB2A-C1B3-4A6F89C3B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41B806-DF0E-2667-AEEA-B7C72F983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2BB6F-A83A-4C95-B30E-4BA0ECE4D4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905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2263F5E-C64C-F854-F51A-AE1477644B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248C97A-AA85-7579-7089-2B847F0B36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B132A0E-2C9C-FA4F-F6D1-480CED16D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2022/11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E1BA1F-E298-564F-10AE-0BC060E53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0D5157-141C-61D9-A805-9EF536D93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2BB6F-A83A-4C95-B30E-4BA0ECE4D46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2212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AB3AC-BCCE-B140-5BBB-A48502841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6364D0-DEA8-6D3E-9D2D-DF628F909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CF9883-C09C-D0B0-15A0-2DFF4F88D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A1A373-5143-4F50-7B05-93BE1C3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89C32B-6D80-CE2F-3D44-BFF80A72C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95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4D08F4-DB1B-BA6D-46B9-8FC31E7AD4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1B1570-7005-7C78-9397-5A472B2D2E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8D71AD-1FFF-9F90-E59F-547F7B66D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F2D827-E7C7-3B27-72EC-E2BD6A5C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63AC13-E086-55FE-A52A-B14F012FA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064CBC-7407-9F7E-17BD-669FC2685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7413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71A2AA-9A74-D11F-8E99-A38435DE7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5C2FF0-66FE-B17E-2164-F438C1493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2C858F0-662D-3B4E-9379-066978B5DF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CBA9DAB-862F-4AE9-24A7-F7A3FE7C35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A0C282-C7CF-7163-EF41-A075FBF36C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F4E1AE4-BD1D-148A-FD01-D6712301A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B14659F-CBEB-8DFF-4DFB-3198D4C01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6A16EE2-7EF9-E125-5BAC-C7ED325B1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518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A2E484-1D8A-A3F9-7ACF-E2862D4FC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0002110-5B76-15E2-44A5-978C26E93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0F655B-94A7-ED35-4A57-454D36DEA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CDE888D-3FD6-C912-5D6D-EFD052E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370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1F77B3B-26AA-CA43-4C36-CBF9C00F5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98F5D5C-911B-FFD8-41B9-194B5D78B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33CAC86-FB0A-6EAD-59C3-0BEA711B8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0622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A0A77C-74B9-3438-FD71-A15A285AA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250336-D30D-A820-0E8F-93C5DFAAD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39F875F-3025-39DF-DED0-225D09EC61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3BA782-AD38-9344-08EA-3033902B5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6CB432C-9A19-0ABE-BDD9-FA47DF518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C9F4D9-3E05-386C-71D8-4280582E8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4816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4255AF-9C40-A2C9-2369-F8ED8CB88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3BC2BBB-CB4E-22E5-1F01-7E59DF0072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4A0DE3D-E2B0-985F-E543-D04EB35863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E37198B-FB2A-2AB6-534E-71D1E5E7B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11CEBE0-4370-10CD-21D9-C0ECD25D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F1528DE-665A-703E-A8F1-E9B9A927F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3053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4822AD9-ACB5-D3BD-A7F5-FB89557BD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8A06C4-8544-3A6E-A2DD-FA0ACCFDB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F2C713-54A0-C2DA-9039-D2E3783C62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DBEE06-4DDA-4D6F-8F5E-C851329F6C4A}" type="datetimeFigureOut">
              <a:rPr lang="zh-CN" altLang="en-US" smtClean="0"/>
              <a:t>2023/10/16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C11DCB-0818-C250-135D-0BD80E7D91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5704D3-9B0F-40C1-1537-A74C2B2686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75C7B-99F8-46CA-8C6A-496D6F31229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937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8BF4A2E-8A31-E5CE-351B-09F95F351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179FCE-50B0-FE54-D357-6F1661F53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0C39DE-BDBD-E1E8-5E10-D7780B8A8E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2022/11</a:t>
            </a:r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5824FC-8958-E917-A300-F99D0D7B3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嵌入式系统 </a:t>
            </a:r>
            <a:r>
              <a:rPr lang="en-US" altLang="zh-CN"/>
              <a:t>-  </a:t>
            </a:r>
            <a:r>
              <a:rPr lang="zh-CN" altLang="en-US"/>
              <a:t>电子科学与技术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DABE12-3B48-7185-091F-1D8B3285DD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2BB6F-A83A-4C95-B30E-4BA0ECE4D46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Text Box 16">
            <a:extLst>
              <a:ext uri="{FF2B5EF4-FFF2-40B4-BE49-F238E27FC236}">
                <a16:creationId xmlns:a16="http://schemas.microsoft.com/office/drawing/2014/main" id="{DD46B34A-24F7-A226-8FF7-FC0660C8A758}"/>
              </a:ext>
            </a:extLst>
          </p:cNvPr>
          <p:cNvSpPr txBox="1">
            <a:spLocks noChangeArrowheads="1"/>
          </p:cNvSpPr>
          <p:nvPr userDrawn="1"/>
        </p:nvSpPr>
        <p:spPr bwMode="gray">
          <a:xfrm>
            <a:off x="0" y="0"/>
            <a:ext cx="12192000" cy="980728"/>
          </a:xfrm>
          <a:prstGeom prst="rect">
            <a:avLst/>
          </a:prstGeom>
          <a:solidFill>
            <a:srgbClr val="C00000"/>
          </a:solidFill>
          <a:ln>
            <a:noFill/>
          </a:ln>
          <a:effectLst/>
        </p:spPr>
        <p:txBody>
          <a:bodyPr anchor="ctr"/>
          <a:lstStyle>
            <a:lvl1pPr>
              <a:defRPr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bg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endParaRPr lang="zh-CN" altLang="en-US" sz="1000" b="1" dirty="0"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558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CF565-A912-58FB-9F03-7221915E2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思考题解答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章</a:t>
            </a:r>
            <a:r>
              <a:rPr lang="en-US" altLang="zh-CN" dirty="0"/>
              <a:t>MCU</a:t>
            </a:r>
            <a:r>
              <a:rPr lang="zh-CN" altLang="en-US" dirty="0"/>
              <a:t>硬件基础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3E1014-A813-06C4-F0DF-AB6746933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1</a:t>
            </a:r>
            <a:r>
              <a:rPr lang="zh-CN" altLang="en-US" sz="1800" dirty="0"/>
              <a:t>、</a:t>
            </a:r>
            <a:r>
              <a:rPr lang="en-US" altLang="zh-CN" sz="1800" dirty="0"/>
              <a:t>CPU</a:t>
            </a:r>
            <a:r>
              <a:rPr lang="zh-CN" altLang="en-US" sz="1800" dirty="0"/>
              <a:t>内部，</a:t>
            </a:r>
            <a:r>
              <a:rPr lang="en-US" altLang="zh-CN" sz="1800" dirty="0"/>
              <a:t>PC</a:t>
            </a:r>
            <a:r>
              <a:rPr lang="zh-CN" altLang="en-US" sz="1800" dirty="0"/>
              <a:t>指针和</a:t>
            </a:r>
            <a:r>
              <a:rPr lang="en-US" altLang="zh-CN" sz="1800" dirty="0"/>
              <a:t>SP</a:t>
            </a:r>
            <a:r>
              <a:rPr lang="zh-CN" altLang="en-US" sz="1800" dirty="0"/>
              <a:t>指针的作用是什么？</a:t>
            </a:r>
            <a:endParaRPr lang="en-US" altLang="zh-CN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b="1" dirty="0"/>
              <a:t>    Key</a:t>
            </a:r>
            <a:r>
              <a:rPr lang="zh-CN" altLang="en-US" sz="1800" b="1" dirty="0"/>
              <a:t>：</a:t>
            </a:r>
            <a:r>
              <a:rPr lang="en-US" altLang="zh-CN" sz="1800" b="1" dirty="0"/>
              <a:t>PC-</a:t>
            </a:r>
            <a:r>
              <a:rPr lang="zh-CN" altLang="en-US" sz="1800" b="1" dirty="0"/>
              <a:t>程序计数器，指示</a:t>
            </a:r>
            <a:r>
              <a:rPr lang="en-US" altLang="zh-CN" sz="1800" b="1" dirty="0"/>
              <a:t>CPU</a:t>
            </a:r>
            <a:r>
              <a:rPr lang="zh-CN" altLang="en-US" sz="1800" b="1" dirty="0"/>
              <a:t>下一条要执行指令的地址。</a:t>
            </a:r>
            <a:r>
              <a:rPr lang="en-US" altLang="zh-CN" sz="1800" b="1" dirty="0"/>
              <a:t>SP-</a:t>
            </a:r>
            <a:r>
              <a:rPr lang="zh-CN" altLang="en-US" sz="1800" b="1" dirty="0"/>
              <a:t>堆栈指针，永远指向栈顶，入栈栈顶上浮，出栈栈顶下降。</a:t>
            </a:r>
            <a:endParaRPr lang="en-US" altLang="zh-CN" sz="1800" b="1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2C39B1-4158-1371-7A71-10985BA2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嵌入式系统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电子科学与技术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4329-E437-B19A-0F8C-A1ED87F6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F2BB6F-A83A-4C95-B30E-4BA0ECE4D46E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0431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CA2C6A9-7142-C1E8-840B-9504B3810C81}"/>
              </a:ext>
            </a:extLst>
          </p:cNvPr>
          <p:cNvSpPr txBox="1"/>
          <p:nvPr/>
        </p:nvSpPr>
        <p:spPr>
          <a:xfrm>
            <a:off x="336071" y="4780273"/>
            <a:ext cx="575992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在 </a:t>
            </a:r>
            <a:r>
              <a:rPr lang="en-US" altLang="zh-CN" dirty="0"/>
              <a:t>CPU </a:t>
            </a:r>
            <a:r>
              <a:rPr lang="zh-CN" altLang="en-US" dirty="0"/>
              <a:t>接收到外部中断请求时</a:t>
            </a:r>
            <a:r>
              <a:rPr lang="en-US" altLang="zh-CN" dirty="0"/>
              <a:t>,</a:t>
            </a:r>
            <a:r>
              <a:rPr lang="zh-CN" altLang="en-US" dirty="0"/>
              <a:t>它会先</a:t>
            </a:r>
            <a:r>
              <a:rPr lang="zh-CN" altLang="en-US" dirty="0">
                <a:highlight>
                  <a:srgbClr val="FFFF00"/>
                </a:highlight>
              </a:rPr>
              <a:t>查询中断向量表</a:t>
            </a:r>
            <a:r>
              <a:rPr lang="zh-CN" altLang="en-US" dirty="0"/>
              <a:t>，以</a:t>
            </a:r>
            <a:r>
              <a:rPr lang="zh-CN" altLang="en-US" dirty="0">
                <a:highlight>
                  <a:srgbClr val="FFFF00"/>
                </a:highlight>
              </a:rPr>
              <a:t>查找到相应的中断服务程序地址</a:t>
            </a:r>
            <a:r>
              <a:rPr lang="zh-CN" altLang="en-US" dirty="0"/>
              <a:t>。首先会保护现场，然后，</a:t>
            </a:r>
            <a:r>
              <a:rPr lang="en-US" altLang="zh-CN" dirty="0"/>
              <a:t>CPU </a:t>
            </a:r>
            <a:r>
              <a:rPr lang="zh-CN" altLang="en-US" dirty="0"/>
              <a:t>会将控制转移到该地址，以执行相应的中断服务。完成中断服务程序后，控制会恢复到中断发生前的程序流程。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3E7B6D2-CD2D-04AC-1B29-B490BD0DD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63" y="489517"/>
            <a:ext cx="5954537" cy="371494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6E50629-D681-89D0-B9AC-D1DEC645B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3177" y="4065541"/>
            <a:ext cx="3367863" cy="263074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FEBAE6A-8AFD-FA9F-6D0B-BA8CE9D108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83" r="2474"/>
          <a:stretch/>
        </p:blipFill>
        <p:spPr>
          <a:xfrm>
            <a:off x="6096000" y="489517"/>
            <a:ext cx="5689893" cy="371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082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CF565-A912-58FB-9F03-7221915E2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思考题解答</a:t>
            </a:r>
            <a:r>
              <a:rPr lang="en-US" altLang="zh-CN" dirty="0"/>
              <a:t>II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章</a:t>
            </a:r>
            <a:r>
              <a:rPr lang="en-US" altLang="zh-CN" dirty="0"/>
              <a:t>MCU</a:t>
            </a:r>
            <a:r>
              <a:rPr lang="zh-CN" altLang="en-US" dirty="0"/>
              <a:t>硬件基础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3E1014-A813-06C4-F0DF-AB6746933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6</a:t>
            </a:r>
            <a:r>
              <a:rPr lang="zh-CN" altLang="en-US" sz="1800" dirty="0"/>
              <a:t>、</a:t>
            </a:r>
            <a:r>
              <a:rPr lang="en-US" altLang="zh-CN" sz="1800" dirty="0"/>
              <a:t>MCU</a:t>
            </a:r>
            <a:r>
              <a:rPr lang="zh-CN" altLang="en-US" sz="1800" dirty="0"/>
              <a:t>复位后首先执行</a:t>
            </a:r>
            <a:r>
              <a:rPr lang="en-US" altLang="zh-CN" sz="1800" dirty="0"/>
              <a:t>main()</a:t>
            </a:r>
            <a:r>
              <a:rPr lang="zh-CN" altLang="en-US" sz="1800" dirty="0"/>
              <a:t>函数吗？为什么？</a:t>
            </a:r>
            <a:endParaRPr lang="en-US" altLang="zh-CN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   </a:t>
            </a:r>
            <a:r>
              <a:rPr lang="en-US" altLang="zh-CN" sz="1800" b="1" dirty="0"/>
              <a:t>Key</a:t>
            </a:r>
            <a:r>
              <a:rPr lang="zh-CN" altLang="en-US" sz="1800" b="1" dirty="0"/>
              <a:t>：不是。因为先要执行一段汇编启动代码，包括初始化堆栈以及</a:t>
            </a:r>
            <a:r>
              <a:rPr lang="en-US" altLang="zh-CN" sz="1800" b="1" dirty="0"/>
              <a:t>PC</a:t>
            </a:r>
            <a:r>
              <a:rPr lang="zh-CN" altLang="en-US" sz="1800" b="1" dirty="0"/>
              <a:t>指针，而后引导至</a:t>
            </a:r>
            <a:r>
              <a:rPr lang="en-US" altLang="zh-CN" sz="1800" b="1" dirty="0"/>
              <a:t>main()</a:t>
            </a:r>
            <a:r>
              <a:rPr lang="zh-CN" altLang="en-US" sz="1800" b="1" dirty="0"/>
              <a:t>函数执行。</a:t>
            </a:r>
            <a:endParaRPr lang="en-US" altLang="zh-CN" sz="1800" b="1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2C39B1-4158-1371-7A71-10985BA2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嵌入式系统 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电子科学与技术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4329-E437-B19A-0F8C-A1ED87F6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F2BB6F-A83A-4C95-B30E-4BA0ECE4D46E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ADAC138-664F-AFE0-05F9-56EA5AF029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88"/>
          <a:stretch/>
        </p:blipFill>
        <p:spPr>
          <a:xfrm>
            <a:off x="448575" y="2036700"/>
            <a:ext cx="8149370" cy="420061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59F10464-8B35-D40C-CB9F-B4F40275DFF9}"/>
              </a:ext>
            </a:extLst>
          </p:cNvPr>
          <p:cNvSpPr txBox="1"/>
          <p:nvPr/>
        </p:nvSpPr>
        <p:spPr>
          <a:xfrm>
            <a:off x="9024354" y="5867979"/>
            <a:ext cx="137307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课件</a:t>
            </a:r>
            <a:r>
              <a:rPr lang="en-US" altLang="zh-CN" dirty="0"/>
              <a:t>61/83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44EEE8D-6CC3-E90E-DDB8-868651157535}"/>
              </a:ext>
            </a:extLst>
          </p:cNvPr>
          <p:cNvSpPr txBox="1"/>
          <p:nvPr/>
        </p:nvSpPr>
        <p:spPr>
          <a:xfrm>
            <a:off x="8860850" y="3429000"/>
            <a:ext cx="288379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这句话的意思是</a:t>
            </a:r>
            <a:r>
              <a:rPr lang="en-US" altLang="zh-CN" dirty="0"/>
              <a:t>SP</a:t>
            </a:r>
            <a:r>
              <a:rPr lang="zh-CN" altLang="en-US" dirty="0"/>
              <a:t>的值要存放在</a:t>
            </a:r>
            <a:r>
              <a:rPr lang="en-US" altLang="zh-CN" dirty="0"/>
              <a:t>0</a:t>
            </a:r>
            <a:r>
              <a:rPr lang="zh-CN" altLang="en-US" dirty="0"/>
              <a:t>地址上，</a:t>
            </a:r>
            <a:r>
              <a:rPr lang="en-US" altLang="zh-CN" dirty="0"/>
              <a:t>PC</a:t>
            </a:r>
            <a:r>
              <a:rPr lang="zh-CN" altLang="en-US" dirty="0"/>
              <a:t>值存放在</a:t>
            </a:r>
            <a:r>
              <a:rPr lang="en-US" altLang="zh-CN" dirty="0"/>
              <a:t>04</a:t>
            </a:r>
            <a:r>
              <a:rPr lang="zh-CN" altLang="en-US" dirty="0"/>
              <a:t>地址上；然后复位后</a:t>
            </a:r>
            <a:r>
              <a:rPr lang="en-US" altLang="zh-CN" dirty="0"/>
              <a:t>CPU</a:t>
            </a:r>
            <a:r>
              <a:rPr lang="zh-CN" altLang="en-US" dirty="0"/>
              <a:t>按照约定去这两个地址取到</a:t>
            </a:r>
            <a:r>
              <a:rPr lang="en-US" altLang="zh-CN" dirty="0"/>
              <a:t>SP</a:t>
            </a:r>
            <a:r>
              <a:rPr lang="zh-CN" altLang="en-US" dirty="0"/>
              <a:t>和 </a:t>
            </a:r>
            <a:r>
              <a:rPr lang="en-US" altLang="zh-CN" dirty="0"/>
              <a:t>PC</a:t>
            </a:r>
            <a:r>
              <a:rPr lang="zh-CN" altLang="en-US" dirty="0"/>
              <a:t>的值，完成初始化。</a:t>
            </a:r>
          </a:p>
        </p:txBody>
      </p:sp>
    </p:spTree>
    <p:extLst>
      <p:ext uri="{BB962C8B-B14F-4D97-AF65-F5344CB8AC3E}">
        <p14:creationId xmlns:p14="http://schemas.microsoft.com/office/powerpoint/2010/main" val="22658817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CF565-A912-58FB-9F03-7221915E2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思考题解答</a:t>
            </a:r>
            <a:r>
              <a:rPr lang="en-US" altLang="zh-CN" dirty="0"/>
              <a:t>II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章</a:t>
            </a:r>
            <a:r>
              <a:rPr lang="en-US" altLang="zh-CN" dirty="0"/>
              <a:t>MCU</a:t>
            </a:r>
            <a:r>
              <a:rPr lang="zh-CN" altLang="en-US" dirty="0"/>
              <a:t>硬件基础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3E1014-A813-06C4-F0DF-AB6746933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6</a:t>
            </a:r>
            <a:r>
              <a:rPr lang="zh-CN" altLang="en-US" sz="1800" dirty="0"/>
              <a:t>、</a:t>
            </a:r>
            <a:r>
              <a:rPr lang="en-US" altLang="zh-CN" sz="1800" dirty="0"/>
              <a:t>MCU</a:t>
            </a:r>
            <a:r>
              <a:rPr lang="zh-CN" altLang="en-US" sz="1800" dirty="0"/>
              <a:t>复位后首先执行</a:t>
            </a:r>
            <a:r>
              <a:rPr lang="en-US" altLang="zh-CN" sz="1800" dirty="0"/>
              <a:t>main()</a:t>
            </a:r>
            <a:r>
              <a:rPr lang="zh-CN" altLang="en-US" sz="1800" dirty="0"/>
              <a:t>函数吗？为什么？</a:t>
            </a:r>
            <a:endParaRPr lang="en-US" altLang="zh-CN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   </a:t>
            </a:r>
            <a:r>
              <a:rPr lang="en-US" altLang="zh-CN" sz="1800" b="1" dirty="0"/>
              <a:t>Key</a:t>
            </a:r>
            <a:r>
              <a:rPr lang="zh-CN" altLang="en-US" sz="1800" b="1" dirty="0"/>
              <a:t>：不是。因为先要执行一段汇编启动代码，包括初始化堆栈以及</a:t>
            </a:r>
            <a:r>
              <a:rPr lang="en-US" altLang="zh-CN" sz="1800" b="1" dirty="0"/>
              <a:t>PC</a:t>
            </a:r>
            <a:r>
              <a:rPr lang="zh-CN" altLang="en-US" sz="1800" b="1" dirty="0"/>
              <a:t>指针，而后引导至</a:t>
            </a:r>
            <a:r>
              <a:rPr lang="en-US" altLang="zh-CN" sz="1800" b="1" dirty="0"/>
              <a:t>main()</a:t>
            </a:r>
            <a:r>
              <a:rPr lang="zh-CN" altLang="en-US" sz="1800" b="1" dirty="0"/>
              <a:t>函数执行。</a:t>
            </a:r>
            <a:endParaRPr lang="en-US" altLang="zh-CN" sz="18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zh-CN" sz="18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800" b="1" dirty="0"/>
              <a:t>  </a:t>
            </a:r>
            <a:endParaRPr lang="en-US" altLang="zh-CN" sz="18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zh-CN" sz="18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  中断向量表存在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ROM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区，堆栈存在？</a:t>
            </a:r>
            <a:endParaRPr lang="en-US" altLang="zh-CN" sz="18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zh-CN" altLang="en-US" sz="18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  Flash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和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EEPROM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同等条件下，谁更能做大容量？为什么？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zh-CN" sz="1800" b="1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2C39B1-4158-1371-7A71-10985BA2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嵌入式系统 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电子科学与技术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4329-E437-B19A-0F8C-A1ED87F6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F2BB6F-A83A-4C95-B30E-4BA0ECE4D46E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62426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CF565-A912-58FB-9F03-7221915E2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思考题解答</a:t>
            </a:r>
            <a:r>
              <a:rPr lang="en-US" altLang="zh-CN" dirty="0"/>
              <a:t>II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章</a:t>
            </a:r>
            <a:r>
              <a:rPr lang="en-US" altLang="zh-CN" dirty="0"/>
              <a:t>MCU</a:t>
            </a:r>
            <a:r>
              <a:rPr lang="zh-CN" altLang="en-US" dirty="0"/>
              <a:t>硬件基础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3E1014-A813-06C4-F0DF-AB6746933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7</a:t>
            </a:r>
            <a:r>
              <a:rPr lang="zh-CN" altLang="en-US" sz="1800" dirty="0"/>
              <a:t>、</a:t>
            </a:r>
            <a:r>
              <a:rPr lang="en-US" altLang="zh-CN" sz="1800" dirty="0"/>
              <a:t>Flash</a:t>
            </a:r>
            <a:r>
              <a:rPr lang="zh-CN" altLang="en-US" sz="1800" dirty="0"/>
              <a:t>存储器和</a:t>
            </a:r>
            <a:r>
              <a:rPr lang="en-US" altLang="zh-CN" sz="1800" dirty="0"/>
              <a:t>SRAM</a:t>
            </a:r>
            <a:r>
              <a:rPr lang="zh-CN" altLang="en-US" sz="1800" dirty="0"/>
              <a:t>存储器的区别，如易失性、用途</a:t>
            </a:r>
            <a:endParaRPr lang="en-US" altLang="zh-CN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b="1" dirty="0"/>
              <a:t>   Key</a:t>
            </a:r>
            <a:r>
              <a:rPr lang="zh-CN" altLang="en-US" sz="1800" b="1" dirty="0"/>
              <a:t>：</a:t>
            </a:r>
            <a:r>
              <a:rPr lang="en-US" altLang="zh-CN" sz="1800" b="1" dirty="0"/>
              <a:t>Flash-</a:t>
            </a:r>
            <a:r>
              <a:rPr lang="zh-CN" altLang="en-US" sz="1800" b="1" dirty="0"/>
              <a:t>非易失存储器，用于存储程序和</a:t>
            </a:r>
            <a:r>
              <a:rPr lang="zh-CN" altLang="en-US" sz="1800" b="1" dirty="0">
                <a:highlight>
                  <a:srgbClr val="FFFF00"/>
                </a:highlight>
              </a:rPr>
              <a:t>固定数据</a:t>
            </a:r>
            <a:r>
              <a:rPr lang="zh-CN" altLang="en-US" sz="1800" b="1" dirty="0"/>
              <a:t>，如表单。</a:t>
            </a:r>
            <a:r>
              <a:rPr lang="en-US" altLang="zh-CN" sz="1800" b="1" dirty="0"/>
              <a:t>SRAM-</a:t>
            </a:r>
            <a:r>
              <a:rPr lang="zh-CN" altLang="en-US" sz="1800" b="1" dirty="0"/>
              <a:t>易失存储器，用于存储</a:t>
            </a:r>
            <a:r>
              <a:rPr lang="zh-CN" altLang="en-US" sz="1800" b="1" dirty="0">
                <a:highlight>
                  <a:srgbClr val="FFFF00"/>
                </a:highlight>
              </a:rPr>
              <a:t>临时数据</a:t>
            </a:r>
            <a:r>
              <a:rPr lang="zh-CN" altLang="en-US" sz="1800" b="1" dirty="0"/>
              <a:t>和运行中的程序。</a:t>
            </a:r>
            <a:endParaRPr lang="en-US" altLang="zh-CN" sz="18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zh-CN" sz="18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zh-CN" sz="18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b="1" dirty="0"/>
              <a:t>8</a:t>
            </a:r>
            <a:r>
              <a:rPr lang="zh-CN" altLang="en-US" sz="1800" b="1" dirty="0"/>
              <a:t>、什么是总线？哈佛总线和冯</a:t>
            </a:r>
            <a:r>
              <a:rPr lang="en-US" altLang="zh-CN" sz="1800" b="1" dirty="0"/>
              <a:t>·</a:t>
            </a:r>
            <a:r>
              <a:rPr lang="zh-CN" altLang="en-US" sz="1800" b="1" dirty="0"/>
              <a:t>诺依曼总线的区别及优点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800" b="1" dirty="0"/>
              <a:t>   </a:t>
            </a:r>
            <a:r>
              <a:rPr lang="en-US" altLang="zh-CN" sz="1800" b="1" dirty="0"/>
              <a:t>Key</a:t>
            </a:r>
            <a:r>
              <a:rPr lang="zh-CN" altLang="en-US" sz="1800" b="1" dirty="0"/>
              <a:t>：总线是</a:t>
            </a:r>
            <a:r>
              <a:rPr lang="en-US" altLang="zh-CN" sz="1800" b="1" dirty="0"/>
              <a:t>MCU</a:t>
            </a:r>
            <a:r>
              <a:rPr lang="zh-CN" altLang="en-US" sz="1800" b="1" dirty="0"/>
              <a:t>内部一组公共的信号线，包括控制总线</a:t>
            </a:r>
            <a:r>
              <a:rPr lang="en-US" altLang="zh-CN" sz="1800" b="1" dirty="0"/>
              <a:t>CB</a:t>
            </a:r>
            <a:r>
              <a:rPr lang="zh-CN" altLang="en-US" sz="1800" b="1" dirty="0"/>
              <a:t>、数据总线</a:t>
            </a:r>
            <a:r>
              <a:rPr lang="en-US" altLang="zh-CN" sz="1800" b="1" dirty="0"/>
              <a:t>DB</a:t>
            </a:r>
            <a:r>
              <a:rPr lang="zh-CN" altLang="en-US" sz="1800" b="1" dirty="0"/>
              <a:t>和地址总线</a:t>
            </a:r>
            <a:r>
              <a:rPr lang="en-US" altLang="zh-CN" sz="1800" b="1" dirty="0"/>
              <a:t>AB</a:t>
            </a:r>
            <a:r>
              <a:rPr lang="zh-CN" altLang="en-US" sz="1800" b="1" dirty="0"/>
              <a:t>。哈佛总线的数据总线和指令总线是独立的，取数据和取指令可以同步进行，执行效率高。冯</a:t>
            </a:r>
            <a:r>
              <a:rPr lang="en-US" altLang="zh-CN" sz="1800" b="1" dirty="0"/>
              <a:t>·</a:t>
            </a:r>
            <a:r>
              <a:rPr lang="zh-CN" altLang="en-US" sz="1800" b="1" dirty="0"/>
              <a:t>诺依曼总线数据、指令的传输都要通过</a:t>
            </a:r>
            <a:r>
              <a:rPr lang="en-US" altLang="zh-CN" sz="1800" b="1" dirty="0"/>
              <a:t>DB</a:t>
            </a:r>
            <a:r>
              <a:rPr lang="zh-CN" altLang="en-US" sz="1800" b="1" dirty="0"/>
              <a:t>总线，因此取指和取数据要分时进行。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zh-CN" sz="1800" b="1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2C39B1-4158-1371-7A71-10985BA2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嵌入式系统 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电子科学与技术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4329-E437-B19A-0F8C-A1ED87F6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F2BB6F-A83A-4C95-B30E-4BA0ECE4D46E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28500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CF565-A912-58FB-9F03-7221915E2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思考题解答</a:t>
            </a:r>
            <a:r>
              <a:rPr lang="en-US" altLang="zh-CN" dirty="0"/>
              <a:t>II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章</a:t>
            </a:r>
            <a:r>
              <a:rPr lang="en-US" altLang="zh-CN" dirty="0"/>
              <a:t>MCU</a:t>
            </a:r>
            <a:r>
              <a:rPr lang="zh-CN" altLang="en-US" dirty="0"/>
              <a:t>硬件基础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3E1014-A813-06C4-F0DF-AB6746933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9</a:t>
            </a:r>
            <a:r>
              <a:rPr lang="zh-CN" altLang="en-US" sz="1800" dirty="0"/>
              <a:t>、为何对</a:t>
            </a:r>
            <a:r>
              <a:rPr lang="en-US" altLang="zh-CN" sz="1800" dirty="0"/>
              <a:t>MCU</a:t>
            </a:r>
            <a:r>
              <a:rPr lang="zh-CN" altLang="en-US" sz="1800" dirty="0"/>
              <a:t>外设作地址映射？外设映射的起始地址是多少？</a:t>
            </a:r>
            <a:endParaRPr lang="en-US" altLang="zh-CN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   </a:t>
            </a:r>
            <a:r>
              <a:rPr lang="en-US" altLang="zh-CN" sz="1800" b="1" dirty="0"/>
              <a:t>Key</a:t>
            </a:r>
            <a:r>
              <a:rPr lang="zh-CN" altLang="en-US" sz="1800" b="1" dirty="0"/>
              <a:t>：外设地址映射就是把</a:t>
            </a:r>
            <a:r>
              <a:rPr lang="zh-CN" altLang="en-US" sz="1800" b="1" dirty="0">
                <a:highlight>
                  <a:srgbClr val="FFFF00"/>
                </a:highlight>
              </a:rPr>
              <a:t>外设寄存器的地址</a:t>
            </a:r>
            <a:r>
              <a:rPr lang="zh-CN" altLang="en-US" sz="1800" b="1" dirty="0"/>
              <a:t>映射到存储空间上，统一编址，这样就可以像访问存储器一样，通过地址来访问到外部设备。起始地址是</a:t>
            </a:r>
            <a:r>
              <a:rPr lang="en-US" altLang="zh-CN" sz="1800" b="1" dirty="0"/>
              <a:t>0x4000 0000</a:t>
            </a:r>
            <a:r>
              <a:rPr lang="zh-CN" altLang="en-US" sz="1800" b="1" dirty="0"/>
              <a:t>。</a:t>
            </a:r>
            <a:endParaRPr lang="en-US" altLang="zh-CN" sz="1800" b="1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2C39B1-4158-1371-7A71-10985BA2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嵌入式系统 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电子科学与技术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4329-E437-B19A-0F8C-A1ED87F6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F2BB6F-A83A-4C95-B30E-4BA0ECE4D46E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392C7DE-3FF4-D486-6485-D086B0ECD3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04" t="17947" r="14616"/>
          <a:stretch/>
        </p:blipFill>
        <p:spPr>
          <a:xfrm>
            <a:off x="1837427" y="2372262"/>
            <a:ext cx="5720063" cy="3683482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CCA23CB-66C8-DE55-C79D-FA45F7613E08}"/>
              </a:ext>
            </a:extLst>
          </p:cNvPr>
          <p:cNvSpPr txBox="1"/>
          <p:nvPr/>
        </p:nvSpPr>
        <p:spPr>
          <a:xfrm>
            <a:off x="8005313" y="5579948"/>
            <a:ext cx="15355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课件</a:t>
            </a:r>
            <a:r>
              <a:rPr lang="en-US" altLang="zh-CN" dirty="0"/>
              <a:t>74/83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436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CF565-A912-58FB-9F03-7221915E2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思考题解答</a:t>
            </a:r>
            <a:r>
              <a:rPr lang="en-US" altLang="zh-CN" dirty="0"/>
              <a:t>II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章</a:t>
            </a:r>
            <a:r>
              <a:rPr lang="en-US" altLang="zh-CN" dirty="0"/>
              <a:t>MCU</a:t>
            </a:r>
            <a:r>
              <a:rPr lang="zh-CN" altLang="en-US" dirty="0"/>
              <a:t>硬件基础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3E1014-A813-06C4-F0DF-AB6746933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10</a:t>
            </a:r>
            <a:r>
              <a:rPr lang="zh-CN" altLang="en-US" sz="1800" dirty="0"/>
              <a:t>、</a:t>
            </a:r>
            <a:r>
              <a:rPr lang="en-US" altLang="zh-CN" sz="1800" dirty="0"/>
              <a:t>MCU</a:t>
            </a:r>
            <a:r>
              <a:rPr lang="zh-CN" altLang="en-US" sz="1800" dirty="0"/>
              <a:t>编程模型中两大重要方面是什么？</a:t>
            </a:r>
            <a:endParaRPr lang="en-US" altLang="zh-CN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   </a:t>
            </a:r>
            <a:r>
              <a:rPr lang="en-US" altLang="zh-CN" sz="1800" b="1" dirty="0"/>
              <a:t>Key</a:t>
            </a:r>
            <a:r>
              <a:rPr lang="zh-CN" altLang="en-US" sz="1800" b="1" dirty="0"/>
              <a:t>：一个是寄存器，一个是指令集。在</a:t>
            </a:r>
            <a:r>
              <a:rPr lang="en-US" altLang="zh-CN" sz="1800" b="1" dirty="0"/>
              <a:t>STM32</a:t>
            </a:r>
            <a:r>
              <a:rPr lang="zh-CN" altLang="en-US" sz="1800" b="1" dirty="0"/>
              <a:t>开发中，特指外设的寄存器和</a:t>
            </a:r>
            <a:r>
              <a:rPr lang="en-US" altLang="zh-CN" sz="1800" b="1" dirty="0"/>
              <a:t>C</a:t>
            </a:r>
            <a:r>
              <a:rPr lang="zh-CN" altLang="en-US" sz="1800" b="1" dirty="0"/>
              <a:t>语言的指令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2C39B1-4158-1371-7A71-10985BA2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嵌入式系统 </a:t>
            </a: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 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电子科学与技术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4329-E437-B19A-0F8C-A1ED87F6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F2BB6F-A83A-4C95-B30E-4BA0ECE4D46E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4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07DB860-865A-5BD2-52E2-8A4CDD8AE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65" y="2532511"/>
            <a:ext cx="5630635" cy="2634712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57D3A24-BE27-31F7-27CA-CA31D3F49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447" y="2532511"/>
            <a:ext cx="5649201" cy="263471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E1126F3-8566-03D8-839C-C62BB25B024E}"/>
              </a:ext>
            </a:extLst>
          </p:cNvPr>
          <p:cNvSpPr txBox="1"/>
          <p:nvPr/>
        </p:nvSpPr>
        <p:spPr>
          <a:xfrm>
            <a:off x="2389517" y="5477774"/>
            <a:ext cx="164908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课件</a:t>
            </a:r>
            <a:r>
              <a:rPr lang="en-US" altLang="zh-CN" dirty="0"/>
              <a:t>28/83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3D704ED9-EC6A-2F92-AE5D-2CEC6A335A47}"/>
              </a:ext>
            </a:extLst>
          </p:cNvPr>
          <p:cNvSpPr txBox="1"/>
          <p:nvPr/>
        </p:nvSpPr>
        <p:spPr>
          <a:xfrm>
            <a:off x="8373373" y="5461157"/>
            <a:ext cx="164908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课件</a:t>
            </a:r>
            <a:r>
              <a:rPr lang="en-US" altLang="zh-CN" dirty="0"/>
              <a:t>30/83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8509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E8FAE76-564C-3CB1-DA4C-7E68B2C07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43125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8629FAE9-12C4-91CD-79DA-4D70D6809FD0}"/>
              </a:ext>
            </a:extLst>
          </p:cNvPr>
          <p:cNvSpPr txBox="1"/>
          <p:nvPr/>
        </p:nvSpPr>
        <p:spPr>
          <a:xfrm>
            <a:off x="10627743" y="6246589"/>
            <a:ext cx="11128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991312C-523A-DA52-13A0-E46336844839}"/>
              </a:ext>
            </a:extLst>
          </p:cNvPr>
          <p:cNvSpPr txBox="1"/>
          <p:nvPr/>
        </p:nvSpPr>
        <p:spPr>
          <a:xfrm>
            <a:off x="5106838" y="6431255"/>
            <a:ext cx="4589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highlight>
                  <a:srgbClr val="FFFF00"/>
                </a:highlight>
              </a:rPr>
              <a:t>MCU=CPU+</a:t>
            </a:r>
            <a:r>
              <a:rPr lang="zh-CN" altLang="en-US" dirty="0">
                <a:highlight>
                  <a:srgbClr val="FFFF00"/>
                </a:highlight>
              </a:rPr>
              <a:t>外设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BA2C14B-523C-7FAF-1F40-6DF3CFC857A2}"/>
              </a:ext>
            </a:extLst>
          </p:cNvPr>
          <p:cNvSpPr txBox="1"/>
          <p:nvPr/>
        </p:nvSpPr>
        <p:spPr>
          <a:xfrm>
            <a:off x="10696755" y="6246589"/>
            <a:ext cx="1811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课件</a:t>
            </a:r>
            <a:r>
              <a:rPr lang="en-US" altLang="zh-CN" dirty="0"/>
              <a:t>7/83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9762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F676E28-BC09-456D-47EF-7B758B843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857" y="0"/>
            <a:ext cx="91382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33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017E728-2936-D9C2-A077-35AE8BB32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067" y="-1"/>
            <a:ext cx="9368039" cy="682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831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0B9E0C4-DDF8-5436-060F-B9CC44C12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016" y="1235734"/>
            <a:ext cx="6049102" cy="414930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1A00E3F-4664-8024-1F71-18AC1E54F4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915" t="16937" r="23798"/>
          <a:stretch/>
        </p:blipFill>
        <p:spPr>
          <a:xfrm>
            <a:off x="9047117" y="990055"/>
            <a:ext cx="2920597" cy="244739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C2B1AD7-20B3-5255-4E8D-BC8B284D60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9205" r="5378"/>
          <a:stretch/>
        </p:blipFill>
        <p:spPr>
          <a:xfrm>
            <a:off x="224286" y="2213754"/>
            <a:ext cx="2872598" cy="2193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625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CF565-A912-58FB-9F03-7221915E2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思考题解答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章</a:t>
            </a:r>
            <a:r>
              <a:rPr lang="en-US" altLang="zh-CN" dirty="0"/>
              <a:t>MCU</a:t>
            </a:r>
            <a:r>
              <a:rPr lang="zh-CN" altLang="en-US" dirty="0"/>
              <a:t>硬件基础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3E1014-A813-06C4-F0DF-AB6746933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2</a:t>
            </a:r>
            <a:r>
              <a:rPr lang="zh-CN" altLang="en-US" sz="1800" dirty="0"/>
              <a:t>、</a:t>
            </a:r>
            <a:r>
              <a:rPr lang="en-US" altLang="zh-CN" sz="1800" dirty="0"/>
              <a:t>CPU</a:t>
            </a:r>
            <a:r>
              <a:rPr lang="zh-CN" altLang="en-US" sz="1800" dirty="0"/>
              <a:t>内部，</a:t>
            </a:r>
            <a:r>
              <a:rPr lang="en-US" altLang="zh-CN" sz="1800" dirty="0"/>
              <a:t>PSR</a:t>
            </a:r>
            <a:r>
              <a:rPr lang="zh-CN" altLang="en-US" sz="1800" dirty="0"/>
              <a:t>中四个主要标志位含义：</a:t>
            </a:r>
            <a:r>
              <a:rPr lang="en-US" altLang="zh-CN" sz="1800" dirty="0"/>
              <a:t>Z</a:t>
            </a:r>
            <a:r>
              <a:rPr lang="zh-CN" altLang="en-US" sz="1800" dirty="0"/>
              <a:t>、</a:t>
            </a:r>
            <a:r>
              <a:rPr lang="en-US" altLang="zh-CN" sz="1800" dirty="0"/>
              <a:t>N</a:t>
            </a:r>
            <a:r>
              <a:rPr lang="zh-CN" altLang="en-US" sz="1800" dirty="0"/>
              <a:t>、</a:t>
            </a:r>
            <a:r>
              <a:rPr lang="en-US" altLang="zh-CN" sz="1800" dirty="0"/>
              <a:t>O</a:t>
            </a:r>
            <a:r>
              <a:rPr lang="zh-CN" altLang="en-US" sz="1800" dirty="0"/>
              <a:t>、</a:t>
            </a:r>
            <a:r>
              <a:rPr lang="en-US" altLang="zh-CN" sz="1800" dirty="0"/>
              <a:t>C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b="1" dirty="0"/>
              <a:t>    Key</a:t>
            </a:r>
            <a:r>
              <a:rPr lang="zh-CN" altLang="en-US" sz="1800" b="1" dirty="0"/>
              <a:t>：</a:t>
            </a:r>
            <a:r>
              <a:rPr lang="en-US" altLang="zh-CN" sz="1800" b="1" dirty="0"/>
              <a:t>Z-Zero</a:t>
            </a:r>
            <a:r>
              <a:rPr lang="zh-CN" altLang="en-US" sz="1800" b="1" dirty="0"/>
              <a:t> 零标志，置位表示运算结果为</a:t>
            </a:r>
            <a:r>
              <a:rPr lang="en-US" altLang="zh-CN" sz="1800" b="1" dirty="0"/>
              <a:t>0</a:t>
            </a:r>
            <a:r>
              <a:rPr lang="zh-CN" altLang="en-US" sz="1800" b="1" dirty="0"/>
              <a:t>。</a:t>
            </a:r>
            <a:r>
              <a:rPr lang="en-US" altLang="zh-CN" sz="1800" b="1" dirty="0"/>
              <a:t>N-</a:t>
            </a:r>
            <a:r>
              <a:rPr lang="en-US" altLang="zh-CN" sz="1800" b="1" dirty="0" err="1"/>
              <a:t>Negtive</a:t>
            </a:r>
            <a:r>
              <a:rPr lang="en-US" altLang="zh-CN" sz="1800" b="1" dirty="0"/>
              <a:t> </a:t>
            </a:r>
            <a:r>
              <a:rPr lang="zh-CN" altLang="en-US" sz="1800" b="1" dirty="0"/>
              <a:t>符号标志，置位表示结果为负。</a:t>
            </a:r>
            <a:r>
              <a:rPr lang="en-US" altLang="zh-CN" sz="1800" b="1" dirty="0"/>
              <a:t>O-Overflow</a:t>
            </a:r>
            <a:r>
              <a:rPr lang="zh-CN" altLang="en-US" sz="1800" b="1" dirty="0"/>
              <a:t>溢出标志，置位表示结果超出存储的寄存器数据宽度。</a:t>
            </a:r>
            <a:r>
              <a:rPr lang="en-US" altLang="zh-CN" sz="1800" b="1" dirty="0"/>
              <a:t>C-Carry </a:t>
            </a:r>
            <a:r>
              <a:rPr lang="zh-CN" altLang="en-US" sz="1800" b="1" dirty="0"/>
              <a:t>进位标志，置位表示运算产生进位</a:t>
            </a:r>
            <a:r>
              <a:rPr lang="en-US" altLang="zh-CN" sz="1800" b="1" dirty="0"/>
              <a:t>(</a:t>
            </a:r>
            <a:r>
              <a:rPr lang="zh-CN" altLang="en-US" sz="1800" b="1" dirty="0"/>
              <a:t>加法</a:t>
            </a:r>
            <a:r>
              <a:rPr lang="en-US" altLang="zh-CN" sz="1800" b="1" dirty="0"/>
              <a:t>)</a:t>
            </a:r>
            <a:r>
              <a:rPr lang="zh-CN" altLang="en-US" sz="1800" b="1" dirty="0"/>
              <a:t>或</a:t>
            </a:r>
            <a:r>
              <a:rPr lang="zh-CN" altLang="en-US" sz="1800" b="1" dirty="0">
                <a:highlight>
                  <a:srgbClr val="FFFF00"/>
                </a:highlight>
              </a:rPr>
              <a:t>借位</a:t>
            </a:r>
            <a:r>
              <a:rPr lang="en-US" altLang="zh-CN" sz="1800" b="1" dirty="0">
                <a:highlight>
                  <a:srgbClr val="FFFF00"/>
                </a:highlight>
              </a:rPr>
              <a:t>(</a:t>
            </a:r>
            <a:r>
              <a:rPr lang="zh-CN" altLang="en-US" sz="1800" b="1" dirty="0">
                <a:highlight>
                  <a:srgbClr val="FFFF00"/>
                </a:highlight>
              </a:rPr>
              <a:t>减法</a:t>
            </a:r>
            <a:r>
              <a:rPr lang="en-US" altLang="zh-CN" sz="1800" b="1" dirty="0">
                <a:highlight>
                  <a:srgbClr val="FFFF00"/>
                </a:highlight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altLang="zh-CN" sz="1800" b="1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● 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PSR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是程序状态寄存器（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Program Status Register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）的缩写，它是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CPU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内部的⼀个特殊寄存器，用于存储程序执行过程中的⼀些状态信息和控制位。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● 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PSR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中的四个主要标志位是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Z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、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N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、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和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V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，它们分别表示零标志、负标志、进位标志和溢出标志。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● 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Z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标志位用于表示运算结果是否为零，如果为零则置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1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，否则置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0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● 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N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标志位用于表示运算结果的符号，如果为负则置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1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，否则置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0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● 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标志位用于表示运算是否产生了进位或借位，对于加法，如果有进位则置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1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，否则置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0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；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对于减法，如果有借位则置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0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，否则置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1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  <a:highlight>
                  <a:srgbClr val="FFFF00"/>
                </a:highlight>
              </a:rPr>
              <a:t>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● 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V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标志位用于表示运算是否产生了溢出，对于有符号数的加减法，如果有溢出则置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1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，否则置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</a:rPr>
              <a:t>0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。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</a:rPr>
              <a:t>这四个标志位可以用于控制程序的执行流程，例如根据条件跳转指令或条件执行指令来实现分支或循环。</a:t>
            </a:r>
            <a:endParaRPr lang="en-US" altLang="zh-CN" sz="18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2C39B1-4158-1371-7A71-10985BA2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嵌入式系统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电子科学与技术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4329-E437-B19A-0F8C-A1ED87F6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F2BB6F-A83A-4C95-B30E-4BA0ECE4D46E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069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CF565-A912-58FB-9F03-7221915E2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思考题解答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章</a:t>
            </a:r>
            <a:r>
              <a:rPr lang="en-US" altLang="zh-CN" dirty="0"/>
              <a:t>MCU</a:t>
            </a:r>
            <a:r>
              <a:rPr lang="zh-CN" altLang="en-US" dirty="0"/>
              <a:t>硬件基础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3E1014-A813-06C4-F0DF-AB6746933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3</a:t>
            </a:r>
            <a:r>
              <a:rPr lang="zh-CN" altLang="en-US" sz="1800" dirty="0"/>
              <a:t>、对堆栈做一个简单描述，比如它的结构、存取方式、作用</a:t>
            </a:r>
            <a:endParaRPr lang="en-US" altLang="zh-CN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    </a:t>
            </a:r>
            <a:r>
              <a:rPr lang="en-US" altLang="zh-CN" sz="1800" b="1" dirty="0"/>
              <a:t>Key</a:t>
            </a:r>
            <a:r>
              <a:rPr lang="zh-CN" altLang="en-US" sz="1800" b="1" dirty="0"/>
              <a:t>：堆栈是一段存储空间，入口和出口相同且只有一个，存取方式为后入先出，作用包括存储函数调用、中断时的返回地址，以及保护寄存器上下文。</a:t>
            </a:r>
            <a:endParaRPr lang="en-US" altLang="zh-CN" sz="1800" b="1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2C39B1-4158-1371-7A71-10985BA2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嵌入式系统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电子科学与技术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4329-E437-B19A-0F8C-A1ED87F6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F2BB6F-A83A-4C95-B30E-4BA0ECE4D46E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9915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087A0151-328E-3533-FFC9-FF7054F8730C}"/>
              </a:ext>
            </a:extLst>
          </p:cNvPr>
          <p:cNvSpPr txBox="1"/>
          <p:nvPr/>
        </p:nvSpPr>
        <p:spPr>
          <a:xfrm>
            <a:off x="7955861" y="6354247"/>
            <a:ext cx="122958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671EA80-0437-EC4C-6543-B53887C049AD}"/>
              </a:ext>
            </a:extLst>
          </p:cNvPr>
          <p:cNvSpPr txBox="1"/>
          <p:nvPr/>
        </p:nvSpPr>
        <p:spPr>
          <a:xfrm>
            <a:off x="2050514" y="5398773"/>
            <a:ext cx="118439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5DCF565-A912-58FB-9F03-7221915E2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思考题解答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章</a:t>
            </a:r>
            <a:r>
              <a:rPr lang="en-US" altLang="zh-CN" dirty="0"/>
              <a:t>MCU</a:t>
            </a:r>
            <a:r>
              <a:rPr lang="zh-CN" altLang="en-US" dirty="0"/>
              <a:t>硬件基础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3E1014-A813-06C4-F0DF-AB6746933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4</a:t>
            </a:r>
            <a:r>
              <a:rPr lang="zh-CN" altLang="en-US" sz="1800" dirty="0"/>
              <a:t>、简述</a:t>
            </a:r>
            <a:r>
              <a:rPr lang="en-US" altLang="zh-CN" sz="1800" dirty="0"/>
              <a:t>ARM Cortex-M</a:t>
            </a:r>
            <a:r>
              <a:rPr lang="zh-CN" altLang="en-US" sz="1800" dirty="0"/>
              <a:t>架构体系中的寄存器组，比如有哪些类型、作用</a:t>
            </a:r>
            <a:endParaRPr lang="en-US" altLang="zh-CN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   </a:t>
            </a:r>
            <a:r>
              <a:rPr lang="en-US" altLang="zh-CN" sz="1800" b="1" dirty="0"/>
              <a:t>Key</a:t>
            </a:r>
            <a:r>
              <a:rPr lang="zh-CN" altLang="en-US" sz="1800" b="1" dirty="0"/>
              <a:t>：有通用寄存器，如</a:t>
            </a:r>
            <a:r>
              <a:rPr lang="en-US" altLang="zh-CN" sz="1800" b="1" dirty="0"/>
              <a:t>R0~R12</a:t>
            </a:r>
            <a:r>
              <a:rPr lang="zh-CN" altLang="en-US" sz="1800" b="1" dirty="0"/>
              <a:t>，用于存储操作数和运算结果；特殊寄存器，如</a:t>
            </a:r>
            <a:r>
              <a:rPr lang="en-US" altLang="zh-CN" sz="1800" b="1" dirty="0"/>
              <a:t>PC-</a:t>
            </a:r>
            <a:r>
              <a:rPr lang="zh-CN" altLang="en-US" sz="1800" b="1" dirty="0"/>
              <a:t>程序计数器、</a:t>
            </a:r>
            <a:r>
              <a:rPr lang="en-US" altLang="zh-CN" sz="1800" b="1" dirty="0"/>
              <a:t>SP-</a:t>
            </a:r>
            <a:r>
              <a:rPr lang="zh-CN" altLang="en-US" sz="1800" b="1" dirty="0"/>
              <a:t>堆栈指针、</a:t>
            </a:r>
            <a:r>
              <a:rPr lang="en-US" altLang="zh-CN" sz="1800" b="1" dirty="0"/>
              <a:t>PSR-</a:t>
            </a:r>
            <a:r>
              <a:rPr lang="zh-CN" altLang="en-US" sz="1800" b="1" dirty="0"/>
              <a:t>程序状态寄存器，作用见第</a:t>
            </a:r>
            <a:r>
              <a:rPr lang="en-US" altLang="zh-CN" sz="1800" b="1" dirty="0"/>
              <a:t>1,2</a:t>
            </a:r>
            <a:r>
              <a:rPr lang="zh-CN" altLang="en-US" sz="1800" b="1" dirty="0"/>
              <a:t>题。</a:t>
            </a:r>
            <a:endParaRPr lang="en-US" altLang="zh-CN" sz="1800" b="1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2C39B1-4158-1371-7A71-10985BA2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嵌入式系统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电子科学与技术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4329-E437-B19A-0F8C-A1ED87F6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F2BB6F-A83A-4C95-B30E-4BA0ECE4D46E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7F6C855-A7FC-FE88-4CFA-C68455B15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915" y="2684936"/>
            <a:ext cx="4568274" cy="235289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5E39FDC-8223-5DF1-631C-80D28C2B0E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2661" y="1954657"/>
            <a:ext cx="6279424" cy="440169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9D865B3-1191-44E0-261D-87D15C5D848D}"/>
              </a:ext>
            </a:extLst>
          </p:cNvPr>
          <p:cNvSpPr txBox="1"/>
          <p:nvPr/>
        </p:nvSpPr>
        <p:spPr>
          <a:xfrm>
            <a:off x="2050514" y="5398773"/>
            <a:ext cx="1811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课件</a:t>
            </a:r>
            <a:r>
              <a:rPr lang="en-US" altLang="zh-CN" dirty="0"/>
              <a:t>30/83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C74B988-E6FD-BABB-5282-55D9F82D4F51}"/>
              </a:ext>
            </a:extLst>
          </p:cNvPr>
          <p:cNvSpPr txBox="1"/>
          <p:nvPr/>
        </p:nvSpPr>
        <p:spPr>
          <a:xfrm>
            <a:off x="7955861" y="6332626"/>
            <a:ext cx="18115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课件</a:t>
            </a:r>
            <a:r>
              <a:rPr lang="en-US" altLang="zh-CN" dirty="0"/>
              <a:t>31/83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4169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CF565-A912-58FB-9F03-7221915E2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思考题解答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第</a:t>
            </a:r>
            <a:r>
              <a:rPr lang="en-US" altLang="zh-CN" dirty="0"/>
              <a:t>2</a:t>
            </a:r>
            <a:r>
              <a:rPr lang="zh-CN" altLang="en-US" dirty="0"/>
              <a:t>章</a:t>
            </a:r>
            <a:r>
              <a:rPr lang="en-US" altLang="zh-CN" dirty="0"/>
              <a:t>MCU</a:t>
            </a:r>
            <a:r>
              <a:rPr lang="zh-CN" altLang="en-US" dirty="0"/>
              <a:t>硬件基础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3E1014-A813-06C4-F0DF-AB6746933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dirty="0"/>
              <a:t>5</a:t>
            </a:r>
            <a:r>
              <a:rPr lang="zh-CN" altLang="en-US" sz="1800" dirty="0"/>
              <a:t>、能否解释什么是中断、中断服务子程</a:t>
            </a:r>
            <a:r>
              <a:rPr lang="en-US" altLang="zh-CN" sz="1800" dirty="0"/>
              <a:t>ISR</a:t>
            </a:r>
            <a:r>
              <a:rPr lang="zh-CN" altLang="en-US" sz="1800" dirty="0"/>
              <a:t>、中断向量</a:t>
            </a:r>
            <a:endParaRPr lang="en-US" altLang="zh-CN" sz="1800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1800" b="1" dirty="0"/>
              <a:t>   Key</a:t>
            </a:r>
            <a:r>
              <a:rPr lang="zh-CN" altLang="en-US" sz="1800" b="1" dirty="0"/>
              <a:t>：中断是</a:t>
            </a:r>
            <a:r>
              <a:rPr lang="en-US" altLang="zh-CN" sz="1800" b="1" dirty="0"/>
              <a:t>CPU</a:t>
            </a:r>
            <a:r>
              <a:rPr lang="zh-CN" altLang="en-US" sz="1800" b="1" dirty="0"/>
              <a:t>处理突发事件的一种机制。</a:t>
            </a:r>
            <a:r>
              <a:rPr lang="en-US" altLang="zh-CN" sz="1800" b="1" dirty="0"/>
              <a:t>ISR</a:t>
            </a:r>
            <a:r>
              <a:rPr lang="zh-CN" altLang="en-US" sz="1800" b="1" dirty="0"/>
              <a:t>是</a:t>
            </a:r>
            <a:r>
              <a:rPr lang="en-US" altLang="zh-CN" sz="1800" b="1" dirty="0"/>
              <a:t>CPU</a:t>
            </a:r>
            <a:r>
              <a:rPr lang="zh-CN" altLang="en-US" sz="1800" b="1" dirty="0"/>
              <a:t>具体处理中断事件的程序。中断向量是</a:t>
            </a:r>
            <a:r>
              <a:rPr lang="en-US" altLang="zh-CN" sz="1800" b="1" dirty="0">
                <a:highlight>
                  <a:srgbClr val="FFFF00"/>
                </a:highlight>
              </a:rPr>
              <a:t>ISR</a:t>
            </a:r>
            <a:r>
              <a:rPr lang="zh-CN" altLang="en-US" sz="1800" b="1" dirty="0">
                <a:highlight>
                  <a:srgbClr val="FFFF00"/>
                </a:highlight>
              </a:rPr>
              <a:t>程序的入口地址</a:t>
            </a:r>
            <a:r>
              <a:rPr lang="zh-CN" altLang="en-US" sz="1800" b="1" dirty="0"/>
              <a:t>，</a:t>
            </a:r>
            <a:r>
              <a:rPr lang="en-US" altLang="zh-CN" sz="1800" b="1" dirty="0"/>
              <a:t>CPU</a:t>
            </a:r>
            <a:r>
              <a:rPr lang="zh-CN" altLang="en-US" sz="1800" b="1" dirty="0"/>
              <a:t>凭此地址找到</a:t>
            </a:r>
            <a:r>
              <a:rPr lang="en-US" altLang="zh-CN" sz="1800" b="1" dirty="0"/>
              <a:t>ISR</a:t>
            </a:r>
            <a:r>
              <a:rPr lang="zh-CN" altLang="en-US" sz="1800" b="1" dirty="0"/>
              <a:t>的存放位置并执行。</a:t>
            </a:r>
            <a:endParaRPr lang="en-US" altLang="zh-CN" sz="1800" b="1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2C39B1-4158-1371-7A71-10985BA2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嵌入式系统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 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电子科学与技术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034329-E437-B19A-0F8C-A1ED87F6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CF2BB6F-A83A-4C95-B30E-4BA0ECE4D46E}" type="slidenum">
              <a:rPr kumimoji="0" lang="zh-CN" altLang="en-US" sz="14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31A1BAB-169E-AE31-6504-5AFED7347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920" y="2254094"/>
            <a:ext cx="5956308" cy="371278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90D593B-50C0-CC7C-F117-1A5AC971F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7228" y="2254094"/>
            <a:ext cx="5688061" cy="371278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A71275E-5C22-FCC3-F009-EC9EA0B6492D}"/>
              </a:ext>
            </a:extLst>
          </p:cNvPr>
          <p:cNvSpPr txBox="1"/>
          <p:nvPr/>
        </p:nvSpPr>
        <p:spPr>
          <a:xfrm>
            <a:off x="2406770" y="5987018"/>
            <a:ext cx="145067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课件</a:t>
            </a:r>
            <a:r>
              <a:rPr lang="en-US" altLang="zh-CN" dirty="0"/>
              <a:t>54/83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720F6FE-FE49-2130-7CA8-DFDE7B049280}"/>
              </a:ext>
            </a:extLst>
          </p:cNvPr>
          <p:cNvSpPr txBox="1"/>
          <p:nvPr/>
        </p:nvSpPr>
        <p:spPr>
          <a:xfrm>
            <a:off x="8477910" y="5987018"/>
            <a:ext cx="157288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课件</a:t>
            </a:r>
            <a:r>
              <a:rPr lang="en-US" altLang="zh-CN" dirty="0"/>
              <a:t>55/83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7889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1188</Words>
  <Application>Microsoft Office PowerPoint</Application>
  <PresentationFormat>宽屏</PresentationFormat>
  <Paragraphs>82</Paragraphs>
  <Slides>15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等线</vt:lpstr>
      <vt:lpstr>等线 Light</vt:lpstr>
      <vt:lpstr>微软雅黑</vt:lpstr>
      <vt:lpstr>Arial</vt:lpstr>
      <vt:lpstr>Verdana</vt:lpstr>
      <vt:lpstr>Wingdings</vt:lpstr>
      <vt:lpstr>Office 主题​​</vt:lpstr>
      <vt:lpstr>自定义设计方案</vt:lpstr>
      <vt:lpstr>思考题解答I – 第2章MCU硬件基础</vt:lpstr>
      <vt:lpstr>PowerPoint 演示文稿</vt:lpstr>
      <vt:lpstr>PowerPoint 演示文稿</vt:lpstr>
      <vt:lpstr>PowerPoint 演示文稿</vt:lpstr>
      <vt:lpstr>PowerPoint 演示文稿</vt:lpstr>
      <vt:lpstr>思考题解答I – 第2章MCU硬件基础</vt:lpstr>
      <vt:lpstr>思考题解答I – 第2章MCU硬件基础</vt:lpstr>
      <vt:lpstr>思考题解答I – 第2章MCU硬件基础</vt:lpstr>
      <vt:lpstr>思考题解答I – 第2章MCU硬件基础</vt:lpstr>
      <vt:lpstr>PowerPoint 演示文稿</vt:lpstr>
      <vt:lpstr>思考题解答II – 第2章MCU硬件基础</vt:lpstr>
      <vt:lpstr>思考题解答II – 第2章MCU硬件基础</vt:lpstr>
      <vt:lpstr>思考题解答II – 第2章MCU硬件基础</vt:lpstr>
      <vt:lpstr>思考题解答II – 第2章MCU硬件基础</vt:lpstr>
      <vt:lpstr>思考题解答II – 第2章MCU硬件基础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思考题解答I – 第2章MCU硬件基础</dc:title>
  <dc:creator>8615030379726</dc:creator>
  <cp:lastModifiedBy>8615030379726</cp:lastModifiedBy>
  <cp:revision>63</cp:revision>
  <dcterms:created xsi:type="dcterms:W3CDTF">2023-10-13T13:09:25Z</dcterms:created>
  <dcterms:modified xsi:type="dcterms:W3CDTF">2023-10-16T04:13:33Z</dcterms:modified>
</cp:coreProperties>
</file>

<file path=docProps/thumbnail.jpeg>
</file>